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elleza" charset="1" panose="02000503050000020003"/>
      <p:regular r:id="rId10"/>
    </p:embeddedFont>
    <p:embeddedFont>
      <p:font typeface="Cooper Hewitt" charset="1" panose="00000000000000000000"/>
      <p:regular r:id="rId11"/>
    </p:embeddedFont>
    <p:embeddedFont>
      <p:font typeface="Cooper Hewitt Bold" charset="1" panose="00000000000000000000"/>
      <p:regular r:id="rId12"/>
    </p:embeddedFont>
    <p:embeddedFont>
      <p:font typeface="Cooper Hewitt Italics" charset="1" panose="00000000000000000000"/>
      <p:regular r:id="rId13"/>
    </p:embeddedFont>
    <p:embeddedFont>
      <p:font typeface="Cooper Hewitt Bold Italics" charset="1" panose="00000000000000000000"/>
      <p:regular r:id="rId14"/>
    </p:embeddedFont>
    <p:embeddedFont>
      <p:font typeface="Cooper Hewitt Thin" charset="1" panose="00000000000000000000"/>
      <p:regular r:id="rId15"/>
    </p:embeddedFont>
    <p:embeddedFont>
      <p:font typeface="Cooper Hewitt Thin Italics" charset="1" panose="00000000000000000000"/>
      <p:regular r:id="rId16"/>
    </p:embeddedFont>
    <p:embeddedFont>
      <p:font typeface="Cooper Hewitt Light" charset="1" panose="00000000000000000000"/>
      <p:regular r:id="rId17"/>
    </p:embeddedFont>
    <p:embeddedFont>
      <p:font typeface="Cooper Hewitt Light Italics" charset="1" panose="00000000000000000000"/>
      <p:regular r:id="rId18"/>
    </p:embeddedFont>
    <p:embeddedFont>
      <p:font typeface="Cooper Hewitt Heavy" charset="1" panose="00000000000000000000"/>
      <p:regular r:id="rId19"/>
    </p:embeddedFont>
    <p:embeddedFont>
      <p:font typeface="Cooper Hewitt Heavy Italics" charset="1" panose="000000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28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313811" y="3437893"/>
            <a:ext cx="9660378" cy="33921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303"/>
              </a:lnSpc>
            </a:pPr>
            <a:r>
              <a:rPr lang="en-US" sz="11085" spc="399">
                <a:solidFill>
                  <a:srgbClr val="F6F6F6"/>
                </a:solidFill>
                <a:latin typeface="Belleza"/>
              </a:rPr>
              <a:t>ANALISI DINAMICA</a:t>
            </a:r>
          </a:p>
        </p:txBody>
      </p:sp>
      <p:sp>
        <p:nvSpPr>
          <p:cNvPr name="AutoShape 4" id="4"/>
          <p:cNvSpPr/>
          <p:nvPr/>
        </p:nvSpPr>
        <p:spPr>
          <a:xfrm rot="1447">
            <a:off x="16294480" y="9219997"/>
            <a:ext cx="964812" cy="0"/>
          </a:xfrm>
          <a:prstGeom prst="line">
            <a:avLst/>
          </a:prstGeom>
          <a:ln cap="rnd" w="38100">
            <a:solidFill>
              <a:srgbClr val="F6F6F6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31043" y="3919311"/>
            <a:ext cx="6979842" cy="1666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99"/>
              </a:lnSpc>
            </a:pPr>
            <a:r>
              <a:rPr lang="en-US" sz="10999" spc="395">
                <a:solidFill>
                  <a:srgbClr val="F6F6F6"/>
                </a:solidFill>
                <a:latin typeface="Belleza"/>
              </a:rPr>
              <a:t>LEGENDA</a:t>
            </a:r>
          </a:p>
        </p:txBody>
      </p:sp>
      <p:sp>
        <p:nvSpPr>
          <p:cNvPr name="AutoShape 4" id="4"/>
          <p:cNvSpPr/>
          <p:nvPr/>
        </p:nvSpPr>
        <p:spPr>
          <a:xfrm rot="1447">
            <a:off x="16294480" y="9219997"/>
            <a:ext cx="964812" cy="0"/>
          </a:xfrm>
          <a:prstGeom prst="line">
            <a:avLst/>
          </a:prstGeom>
          <a:ln cap="rnd" w="38100">
            <a:solidFill>
              <a:srgbClr val="F6F6F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5" id="5"/>
          <p:cNvSpPr txBox="true"/>
          <p:nvPr/>
        </p:nvSpPr>
        <p:spPr>
          <a:xfrm rot="0">
            <a:off x="8479617" y="2285547"/>
            <a:ext cx="237422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 spc="215">
                <a:solidFill>
                  <a:srgbClr val="F6F6F6"/>
                </a:solidFill>
                <a:latin typeface="Belleza"/>
              </a:rPr>
              <a:t>01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340129" y="2218872"/>
            <a:ext cx="7947871" cy="1419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 spc="107">
                <a:solidFill>
                  <a:srgbClr val="F6F6F6"/>
                </a:solidFill>
                <a:latin typeface="Cooper Hewitt"/>
              </a:rPr>
              <a:t>IDENTIFICARE EVENTUALI AZIONI DEL MALWARE SUL FILE SYSTEM UTILIZZANDO PROCESSMONITOR (PROCMON)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79617" y="3828824"/>
            <a:ext cx="237422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 spc="215">
                <a:solidFill>
                  <a:srgbClr val="F6F6F6"/>
                </a:solidFill>
                <a:latin typeface="Belleza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40129" y="3762149"/>
            <a:ext cx="7434163" cy="1419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 spc="107">
                <a:solidFill>
                  <a:srgbClr val="F6F6F6"/>
                </a:solidFill>
                <a:latin typeface="Cooper Hewitt"/>
              </a:rPr>
              <a:t>IDENTIFICARE EVENTUALI AZIONI DEL MALWARE SU PROCESSI E THREAD UTILIZZANDO PROCESSMONITOR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479617" y="5372100"/>
            <a:ext cx="237422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 spc="215">
                <a:solidFill>
                  <a:srgbClr val="F6F6F6"/>
                </a:solidFill>
                <a:latin typeface="Belleza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29855" y="5487138"/>
            <a:ext cx="6468392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 spc="107">
                <a:solidFill>
                  <a:srgbClr val="F6F6F6"/>
                </a:solidFill>
                <a:latin typeface="Cooper Hewitt"/>
              </a:rPr>
              <a:t>MODIFICHE DEL REGISTRO DOPO IL MALWARE(LE DIFFERENZE)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479617" y="6639378"/>
            <a:ext cx="237422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 spc="215">
                <a:solidFill>
                  <a:srgbClr val="F6F6F6"/>
                </a:solidFill>
                <a:latin typeface="Belleza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329855" y="6572703"/>
            <a:ext cx="7055597" cy="1419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 spc="107">
                <a:solidFill>
                  <a:srgbClr val="F6F6F6"/>
                </a:solidFill>
                <a:latin typeface="Cooper Hewitt"/>
              </a:rPr>
              <a:t>PROVARE A PROFILARE IL MALWAREIN BASE ALLA CORRELAZIONE TRA «OPERATION» E PATH.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AutoShape 3" id="3"/>
          <p:cNvSpPr/>
          <p:nvPr/>
        </p:nvSpPr>
        <p:spPr>
          <a:xfrm rot="1447">
            <a:off x="16294480" y="9219997"/>
            <a:ext cx="964812" cy="0"/>
          </a:xfrm>
          <a:prstGeom prst="line">
            <a:avLst/>
          </a:prstGeom>
          <a:ln cap="rnd" w="38100">
            <a:solidFill>
              <a:srgbClr val="F6F6F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660031" y="4068617"/>
            <a:ext cx="12270835" cy="5643306"/>
          </a:xfrm>
          <a:custGeom>
            <a:avLst/>
            <a:gdLst/>
            <a:ahLst/>
            <a:cxnLst/>
            <a:rect r="r" b="b" t="t" l="l"/>
            <a:pathLst>
              <a:path h="5643306" w="12270835">
                <a:moveTo>
                  <a:pt x="0" y="0"/>
                </a:moveTo>
                <a:lnTo>
                  <a:pt x="12270835" y="0"/>
                </a:lnTo>
                <a:lnTo>
                  <a:pt x="12270835" y="5643306"/>
                </a:lnTo>
                <a:lnTo>
                  <a:pt x="0" y="56433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60031" y="2296967"/>
            <a:ext cx="14319655" cy="1524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9"/>
              </a:lnSpc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Una volta avviato il malware possiamo visualizzare le modifiche avvenute ai file system tramite “Process Monitor” o “procmon”. Possiamo notare che tutti i processi sui file di sistema eseguiti dal malware vengono riportati e inoltre vengono riportate anche le librerie installate.  Nel nostro caso sarà installato un file di compatibilità con il sistema operativo wXP SP2.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62783" y="669854"/>
            <a:ext cx="2548710" cy="9911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29"/>
              </a:lnSpc>
            </a:pPr>
            <a:r>
              <a:rPr lang="en-US" sz="6440" spc="231">
                <a:solidFill>
                  <a:srgbClr val="F6F6F6"/>
                </a:solidFill>
                <a:latin typeface="Belleza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60031" y="593654"/>
            <a:ext cx="8531987" cy="1527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64"/>
              </a:lnSpc>
            </a:pPr>
            <a:r>
              <a:rPr lang="en-US" sz="3220" spc="115">
                <a:solidFill>
                  <a:srgbClr val="F6F6F6"/>
                </a:solidFill>
                <a:latin typeface="Cooper Hewitt"/>
              </a:rPr>
              <a:t>IDENTIFICARE EVENTUALI AZIONI DEL MALWARESUL FILE SYSTEM UTILIZZANDO PROCESSMONITOR (PROCMON)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AutoShape 3" id="3"/>
          <p:cNvSpPr/>
          <p:nvPr/>
        </p:nvSpPr>
        <p:spPr>
          <a:xfrm rot="1447">
            <a:off x="16294480" y="9219997"/>
            <a:ext cx="964812" cy="0"/>
          </a:xfrm>
          <a:prstGeom prst="line">
            <a:avLst/>
          </a:prstGeom>
          <a:ln cap="rnd" w="38100">
            <a:solidFill>
              <a:srgbClr val="F6F6F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889213" y="3823150"/>
            <a:ext cx="11836602" cy="5875147"/>
          </a:xfrm>
          <a:custGeom>
            <a:avLst/>
            <a:gdLst/>
            <a:ahLst/>
            <a:cxnLst/>
            <a:rect r="r" b="b" t="t" l="l"/>
            <a:pathLst>
              <a:path h="5875147" w="11836602">
                <a:moveTo>
                  <a:pt x="0" y="0"/>
                </a:moveTo>
                <a:lnTo>
                  <a:pt x="11836601" y="0"/>
                </a:lnTo>
                <a:lnTo>
                  <a:pt x="11836601" y="5875147"/>
                </a:lnTo>
                <a:lnTo>
                  <a:pt x="0" y="58751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889213" y="2235237"/>
            <a:ext cx="14319655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9"/>
              </a:lnSpc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Come per i file system possiamo andare a individuare i processi e i thread. Possiamo notare dall’immagine che una volta eseguita l’applicazione malevola verrà creato un thread a cui seguono i vari path e attività del malware. Questo verrà chiuso poi una volta terminata l’attività del malware,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768387"/>
            <a:ext cx="237422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 spc="215">
                <a:solidFill>
                  <a:srgbClr val="F6F6F6"/>
                </a:solidFill>
                <a:latin typeface="Belleza"/>
              </a:rPr>
              <a:t>02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89213" y="701712"/>
            <a:ext cx="7434163" cy="1419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 spc="107">
                <a:solidFill>
                  <a:srgbClr val="F6F6F6"/>
                </a:solidFill>
                <a:latin typeface="Cooper Hewitt"/>
              </a:rPr>
              <a:t>IDENTIFICARE EVENTUALI AZIONI DEL MALWARESU PROCESSI E THREAD UTILIZZANDO PROCESS MONITOR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AutoShape 3" id="3"/>
          <p:cNvSpPr/>
          <p:nvPr/>
        </p:nvSpPr>
        <p:spPr>
          <a:xfrm rot="1447">
            <a:off x="16294480" y="9219997"/>
            <a:ext cx="964812" cy="0"/>
          </a:xfrm>
          <a:prstGeom prst="line">
            <a:avLst/>
          </a:prstGeom>
          <a:ln cap="rnd" w="38100">
            <a:solidFill>
              <a:srgbClr val="F6F6F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878938" y="4727898"/>
            <a:ext cx="9130655" cy="4948463"/>
          </a:xfrm>
          <a:custGeom>
            <a:avLst/>
            <a:gdLst/>
            <a:ahLst/>
            <a:cxnLst/>
            <a:rect r="r" b="b" t="t" l="l"/>
            <a:pathLst>
              <a:path h="4948463" w="9130655">
                <a:moveTo>
                  <a:pt x="0" y="0"/>
                </a:moveTo>
                <a:lnTo>
                  <a:pt x="9130655" y="0"/>
                </a:lnTo>
                <a:lnTo>
                  <a:pt x="9130655" y="4948463"/>
                </a:lnTo>
                <a:lnTo>
                  <a:pt x="0" y="49484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184" t="0" r="-4348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878938" y="1803723"/>
            <a:ext cx="14319655" cy="2609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9"/>
              </a:lnSpc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Per identificare le modifiche di registro e non solo ho eseguito una scansione tramite “Regshot”, il quale tramite 2 scansioni, una pre-malware e una post-malware,  ci mostra come sono stati modificati i registri, nello specifico mostra i path dove sono state eseguite le azioni malevole. Possiamo notare che sono state eseguite quasi tutte nella cartella “SYSTEM”. Inoltre è stato scaricato un file di compatibilità con il sistema operativo del dispositivo, consentendo al malware di disabilitare i sistemi di sicurezza e passare poi alla scalata dei privilegi a seguito della creazione di una shell, quindi il controllo da remoto del dispositivo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80644"/>
            <a:ext cx="237422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 spc="215">
                <a:solidFill>
                  <a:srgbClr val="F6F6F6"/>
                </a:solidFill>
                <a:latin typeface="Belleza"/>
              </a:rPr>
              <a:t>03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878938" y="595681"/>
            <a:ext cx="6468392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 spc="107">
                <a:solidFill>
                  <a:srgbClr val="F6F6F6"/>
                </a:solidFill>
                <a:latin typeface="Cooper Hewitt"/>
              </a:rPr>
              <a:t>MODIFICHE DEL REGISTRO DOPO IL MALWARE(LE DIFFERENZE)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AutoShape 3" id="3"/>
          <p:cNvSpPr/>
          <p:nvPr/>
        </p:nvSpPr>
        <p:spPr>
          <a:xfrm rot="1447">
            <a:off x="16294480" y="9219997"/>
            <a:ext cx="964812" cy="0"/>
          </a:xfrm>
          <a:prstGeom prst="line">
            <a:avLst/>
          </a:prstGeom>
          <a:ln cap="rnd" w="38100">
            <a:solidFill>
              <a:srgbClr val="F6F6F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9144000" y="4138038"/>
            <a:ext cx="8124214" cy="4201742"/>
          </a:xfrm>
          <a:custGeom>
            <a:avLst/>
            <a:gdLst/>
            <a:ahLst/>
            <a:cxnLst/>
            <a:rect r="r" b="b" t="t" l="l"/>
            <a:pathLst>
              <a:path h="4201742" w="8124214">
                <a:moveTo>
                  <a:pt x="0" y="0"/>
                </a:moveTo>
                <a:lnTo>
                  <a:pt x="8124214" y="0"/>
                </a:lnTo>
                <a:lnTo>
                  <a:pt x="8124214" y="4201741"/>
                </a:lnTo>
                <a:lnTo>
                  <a:pt x="0" y="42017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4342116"/>
            <a:ext cx="7264362" cy="3793586"/>
          </a:xfrm>
          <a:custGeom>
            <a:avLst/>
            <a:gdLst/>
            <a:ahLst/>
            <a:cxnLst/>
            <a:rect r="r" b="b" t="t" l="l"/>
            <a:pathLst>
              <a:path h="3793586" w="7264362">
                <a:moveTo>
                  <a:pt x="0" y="0"/>
                </a:moveTo>
                <a:lnTo>
                  <a:pt x="7264362" y="0"/>
                </a:lnTo>
                <a:lnTo>
                  <a:pt x="7264362" y="3793585"/>
                </a:lnTo>
                <a:lnTo>
                  <a:pt x="0" y="37935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5202" t="-7279" r="-15802" b="-1723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939645" y="2118048"/>
            <a:ext cx="14319655" cy="116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9"/>
              </a:lnSpc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Infine ho proceduto con la profilazione del malware e a correlare path e azioni per verificare quali danni ha effettivamente causato il malware al sistema. Vediamo ora nella slide successive alcuni path e le considerazioni finali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632148"/>
            <a:ext cx="237422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 spc="215">
                <a:solidFill>
                  <a:srgbClr val="F6F6F6"/>
                </a:solidFill>
                <a:latin typeface="Belleza"/>
              </a:rPr>
              <a:t>04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878938" y="565473"/>
            <a:ext cx="7055597" cy="1419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 spc="107">
                <a:solidFill>
                  <a:srgbClr val="F6F6F6"/>
                </a:solidFill>
                <a:latin typeface="Cooper Hewitt"/>
              </a:rPr>
              <a:t>PROVARE A PROFILARE IL MALWAREIN BASE ALLA CORRELAZIONE TRA «OPERATION» E PATH.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AutoShape 3" id="3"/>
          <p:cNvSpPr/>
          <p:nvPr/>
        </p:nvSpPr>
        <p:spPr>
          <a:xfrm rot="1447">
            <a:off x="16294480" y="9219997"/>
            <a:ext cx="964812" cy="0"/>
          </a:xfrm>
          <a:prstGeom prst="line">
            <a:avLst/>
          </a:prstGeom>
          <a:ln cap="rnd" w="38100">
            <a:solidFill>
              <a:srgbClr val="F6F6F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878938" y="6729325"/>
            <a:ext cx="12988003" cy="2120645"/>
          </a:xfrm>
          <a:custGeom>
            <a:avLst/>
            <a:gdLst/>
            <a:ahLst/>
            <a:cxnLst/>
            <a:rect r="r" b="b" t="t" l="l"/>
            <a:pathLst>
              <a:path h="2120645" w="12988003">
                <a:moveTo>
                  <a:pt x="0" y="0"/>
                </a:moveTo>
                <a:lnTo>
                  <a:pt x="12988003" y="0"/>
                </a:lnTo>
                <a:lnTo>
                  <a:pt x="12988003" y="2120645"/>
                </a:lnTo>
                <a:lnTo>
                  <a:pt x="0" y="21206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843" t="-338985" r="-57317" b="-6833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878938" y="1481050"/>
            <a:ext cx="14319655" cy="478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crypt32.dll: una modifica della seguente libreria potrebbe portare problemi di sicurezza legate alla crittografia di chiavi di accesso al dispositivo o account online.</a:t>
            </a:r>
          </a:p>
          <a:p>
            <a:pPr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urlmon.dll:  questa libreria è fondamentale per il funzionamento di Internet Explorer e di altri componenti del sistema operativo che coinvolgono il recupero e il caricamento di risorse tramite URL. Una sua modifica porterebbe seri problemi con il protocollo URL</a:t>
            </a:r>
          </a:p>
          <a:p>
            <a:pPr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KernelBase.dll: una modifica a questa libreria porterebbe problemi sul sitema operativo e tutte le interazioni tra le applicazioni. Inoltre creerebbe problematiche anche all’interfacce grafiche delle applicazioni e dell’interfaccia utente.</a:t>
            </a:r>
          </a:p>
          <a:p>
            <a:pPr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sechost.dll: compromettere questa libreria porterebbe problematiche sull’autenticazione, autorizzazione e controllo degli accessi e, di conseguenza, disabilitando la sicurezza globale del sistema</a:t>
            </a:r>
          </a:p>
          <a:p>
            <a:pPr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kernel32.dll. danni a questa libreria porterebbe gravi problematiche all’interazione con il sistema operativo, ad esempio: manipolazione dei file, la gestione della memoria.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78938" y="565473"/>
            <a:ext cx="705559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 spc="107">
                <a:solidFill>
                  <a:srgbClr val="F6F6F6"/>
                </a:solidFill>
                <a:latin typeface="Cooper Hewitt"/>
              </a:rPr>
              <a:t>PATH E AZIONI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AutoShape 3" id="3"/>
          <p:cNvSpPr/>
          <p:nvPr/>
        </p:nvSpPr>
        <p:spPr>
          <a:xfrm rot="1447">
            <a:off x="16294480" y="9219997"/>
            <a:ext cx="964812" cy="0"/>
          </a:xfrm>
          <a:prstGeom prst="line">
            <a:avLst/>
          </a:prstGeom>
          <a:ln cap="rnd" w="38100">
            <a:solidFill>
              <a:srgbClr val="F6F6F6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2878938" y="5202181"/>
            <a:ext cx="8073326" cy="4036663"/>
          </a:xfrm>
          <a:custGeom>
            <a:avLst/>
            <a:gdLst/>
            <a:ahLst/>
            <a:cxnLst/>
            <a:rect r="r" b="b" t="t" l="l"/>
            <a:pathLst>
              <a:path h="4036663" w="8073326">
                <a:moveTo>
                  <a:pt x="0" y="0"/>
                </a:moveTo>
                <a:lnTo>
                  <a:pt x="8073327" y="0"/>
                </a:lnTo>
                <a:lnTo>
                  <a:pt x="8073327" y="4036663"/>
                </a:lnTo>
                <a:lnTo>
                  <a:pt x="0" y="403666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878938" y="1563243"/>
            <a:ext cx="14319655" cy="2247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9"/>
              </a:lnSpc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A seguito della scansione dinamica sul malware possiamo dedurre che questo va a d aggiungere un file di interazione e compatibilità col sistema operativo, al fine di sfruttare vulnerabilità ed eludere i sistemi di sicurezza. Inoltre va a modificare le interazioni col profilo utente con l’obbiettivo di monitorarne le azioni eseguite sul dispositivo e rintracciare dati sensibili.</a:t>
            </a:r>
          </a:p>
          <a:p>
            <a:pPr>
              <a:lnSpc>
                <a:spcPts val="2879"/>
              </a:lnSpc>
            </a:pPr>
            <a:r>
              <a:rPr lang="en-US" sz="2400" spc="86">
                <a:solidFill>
                  <a:srgbClr val="F6F6F6"/>
                </a:solidFill>
                <a:latin typeface="Cooper Hewitt"/>
              </a:rPr>
              <a:t>Da ciò possiamo dedurre che questo malware si va a instaurare in profondità nel dispositivo a livello del kernel ed essere, di conseguenza, identificato e classificato come trojan-horse.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78938" y="565473"/>
            <a:ext cx="7055597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99"/>
              </a:lnSpc>
            </a:pPr>
            <a:r>
              <a:rPr lang="en-US" sz="2999" spc="107">
                <a:solidFill>
                  <a:srgbClr val="F6F6F6"/>
                </a:solidFill>
                <a:latin typeface="Cooper Hewitt"/>
              </a:rPr>
              <a:t>CONSIDEREAZIONI FINALI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DAF8rrTqGaI</dc:identifier>
  <dcterms:modified xsi:type="dcterms:W3CDTF">2011-08-01T06:04:30Z</dcterms:modified>
  <cp:revision>1</cp:revision>
  <dc:title>ANALISI DINAMICA</dc:title>
</cp:coreProperties>
</file>

<file path=docProps/thumbnail.jpeg>
</file>